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65" r:id="rId2"/>
    <p:sldId id="566" r:id="rId3"/>
    <p:sldId id="1984" r:id="rId4"/>
    <p:sldId id="1964" r:id="rId5"/>
    <p:sldId id="1987" r:id="rId6"/>
    <p:sldId id="1957" r:id="rId7"/>
    <p:sldId id="1868" r:id="rId8"/>
    <p:sldId id="1975" r:id="rId9"/>
    <p:sldId id="1993" r:id="rId10"/>
    <p:sldId id="1994" r:id="rId11"/>
    <p:sldId id="1991" r:id="rId12"/>
    <p:sldId id="1995" r:id="rId13"/>
    <p:sldId id="1988" r:id="rId14"/>
    <p:sldId id="1992" r:id="rId15"/>
    <p:sldId id="19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57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Φωτεινό στυλ 3 - Έμφαση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43" autoAdjust="0"/>
  </p:normalViewPr>
  <p:slideViewPr>
    <p:cSldViewPr>
      <p:cViewPr varScale="1">
        <p:scale>
          <a:sx n="96" d="100"/>
          <a:sy n="96" d="100"/>
        </p:scale>
        <p:origin x="456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712"/>
    </p:cViewPr>
  </p:sorterViewPr>
  <p:notesViewPr>
    <p:cSldViewPr>
      <p:cViewPr varScale="1">
        <p:scale>
          <a:sx n="72" d="100"/>
          <a:sy n="72" d="100"/>
        </p:scale>
        <p:origin x="3524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F8E03A-19B5-495E-963F-146093C741A9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CC26C707-D71B-459F-A51C-3A2737E8656D}">
      <dgm:prSet custT="1"/>
      <dgm:spPr/>
      <dgm:t>
        <a:bodyPr/>
        <a:lstStyle/>
        <a:p>
          <a:r>
            <a:rPr lang="en-US" sz="2400" dirty="0">
              <a:latin typeface="Aptos Light" panose="020B0004020202020204" pitchFamily="34" charset="0"/>
            </a:rPr>
            <a:t>Level – 1: Political / Regulatory</a:t>
          </a:r>
          <a:endParaRPr lang="el-GR" sz="2400" dirty="0">
            <a:latin typeface="Aptos Light" panose="020B0004020202020204" pitchFamily="34" charset="0"/>
          </a:endParaRPr>
        </a:p>
      </dgm:t>
    </dgm:pt>
    <dgm:pt modelId="{CFCC94FC-3B54-4E11-B048-6130B1351FE7}" type="parTrans" cxnId="{6F4A939F-27CA-4592-93AF-DF75176B8102}">
      <dgm:prSet/>
      <dgm:spPr/>
      <dgm:t>
        <a:bodyPr/>
        <a:lstStyle/>
        <a:p>
          <a:endParaRPr lang="el-GR" sz="2400">
            <a:latin typeface="Aptos Light" panose="020B0004020202020204" pitchFamily="34" charset="0"/>
          </a:endParaRPr>
        </a:p>
      </dgm:t>
    </dgm:pt>
    <dgm:pt modelId="{8137C149-85DA-46FC-9BEB-14FC63EE02A2}" type="sibTrans" cxnId="{6F4A939F-27CA-4592-93AF-DF75176B8102}">
      <dgm:prSet/>
      <dgm:spPr/>
      <dgm:t>
        <a:bodyPr/>
        <a:lstStyle/>
        <a:p>
          <a:endParaRPr lang="el-GR" sz="2400">
            <a:latin typeface="Aptos Light" panose="020B0004020202020204" pitchFamily="34" charset="0"/>
          </a:endParaRPr>
        </a:p>
      </dgm:t>
    </dgm:pt>
    <dgm:pt modelId="{22523E2D-3933-45C2-9AA9-C28E9AF58764}">
      <dgm:prSet custT="1"/>
      <dgm:spPr/>
      <dgm:t>
        <a:bodyPr/>
        <a:lstStyle/>
        <a:p>
          <a:r>
            <a:rPr lang="en-US" sz="2400" dirty="0">
              <a:latin typeface="Aptos Light" panose="020B0004020202020204" pitchFamily="34" charset="0"/>
            </a:rPr>
            <a:t>Level - 2: ANSP / Business</a:t>
          </a:r>
          <a:endParaRPr lang="el-GR" sz="2400" dirty="0">
            <a:latin typeface="Aptos Light" panose="020B0004020202020204" pitchFamily="34" charset="0"/>
          </a:endParaRPr>
        </a:p>
      </dgm:t>
    </dgm:pt>
    <dgm:pt modelId="{62B70A43-4B8B-4934-923A-F3000733B760}" type="parTrans" cxnId="{B0097FA3-3B79-457E-86C8-39C443F1418C}">
      <dgm:prSet/>
      <dgm:spPr/>
      <dgm:t>
        <a:bodyPr/>
        <a:lstStyle/>
        <a:p>
          <a:endParaRPr lang="el-GR" sz="2400">
            <a:latin typeface="Aptos Light" panose="020B0004020202020204" pitchFamily="34" charset="0"/>
          </a:endParaRPr>
        </a:p>
      </dgm:t>
    </dgm:pt>
    <dgm:pt modelId="{D141C8CE-8D61-4188-8027-4B2FDBF589D4}" type="sibTrans" cxnId="{B0097FA3-3B79-457E-86C8-39C443F1418C}">
      <dgm:prSet/>
      <dgm:spPr/>
      <dgm:t>
        <a:bodyPr/>
        <a:lstStyle/>
        <a:p>
          <a:endParaRPr lang="el-GR" sz="2400">
            <a:latin typeface="Aptos Light" panose="020B0004020202020204" pitchFamily="34" charset="0"/>
          </a:endParaRPr>
        </a:p>
      </dgm:t>
    </dgm:pt>
    <dgm:pt modelId="{24D124AF-7B38-4421-B26B-5B3E06A27A5A}">
      <dgm:prSet custT="1"/>
      <dgm:spPr/>
      <dgm:t>
        <a:bodyPr/>
        <a:lstStyle/>
        <a:p>
          <a:r>
            <a:rPr lang="en-US" sz="2400">
              <a:latin typeface="Aptos Light" panose="020B0004020202020204" pitchFamily="34" charset="0"/>
            </a:rPr>
            <a:t>Level - 3 : Technical</a:t>
          </a:r>
          <a:endParaRPr lang="el-GR" sz="2400">
            <a:latin typeface="Aptos Light" panose="020B0004020202020204" pitchFamily="34" charset="0"/>
          </a:endParaRPr>
        </a:p>
      </dgm:t>
    </dgm:pt>
    <dgm:pt modelId="{012ADD89-C460-43D1-BAB0-BD55A5A3AB26}" type="parTrans" cxnId="{DC8F7FC0-F6A6-43A5-B8C2-4E1621462986}">
      <dgm:prSet/>
      <dgm:spPr/>
      <dgm:t>
        <a:bodyPr/>
        <a:lstStyle/>
        <a:p>
          <a:endParaRPr lang="el-GR" sz="2400">
            <a:latin typeface="Aptos Light" panose="020B0004020202020204" pitchFamily="34" charset="0"/>
          </a:endParaRPr>
        </a:p>
      </dgm:t>
    </dgm:pt>
    <dgm:pt modelId="{F442136A-F35E-4548-85AF-2A3169DBFB16}" type="sibTrans" cxnId="{DC8F7FC0-F6A6-43A5-B8C2-4E1621462986}">
      <dgm:prSet/>
      <dgm:spPr/>
      <dgm:t>
        <a:bodyPr/>
        <a:lstStyle/>
        <a:p>
          <a:endParaRPr lang="el-GR" sz="2400">
            <a:latin typeface="Aptos Light" panose="020B0004020202020204" pitchFamily="34" charset="0"/>
          </a:endParaRPr>
        </a:p>
      </dgm:t>
    </dgm:pt>
    <dgm:pt modelId="{E2A9E302-7364-4C0E-AC0A-48E59B73C3D6}">
      <dgm:prSet custT="1"/>
      <dgm:spPr/>
      <dgm:t>
        <a:bodyPr/>
        <a:lstStyle/>
        <a:p>
          <a:r>
            <a:rPr lang="en-US" sz="2400" dirty="0">
              <a:latin typeface="Aptos Light" panose="020B0004020202020204" pitchFamily="34" charset="0"/>
            </a:rPr>
            <a:t>Level - 4 : Operational</a:t>
          </a:r>
          <a:endParaRPr lang="el-GR" sz="2400" dirty="0">
            <a:latin typeface="Aptos Light" panose="020B0004020202020204" pitchFamily="34" charset="0"/>
          </a:endParaRPr>
        </a:p>
      </dgm:t>
    </dgm:pt>
    <dgm:pt modelId="{F6AA0F26-7B52-40A3-973E-8C01424D3940}" type="parTrans" cxnId="{48ADA2A8-B664-4CB9-BB50-A6C54A7C32C1}">
      <dgm:prSet/>
      <dgm:spPr/>
      <dgm:t>
        <a:bodyPr/>
        <a:lstStyle/>
        <a:p>
          <a:endParaRPr lang="el-GR" sz="2400">
            <a:latin typeface="Aptos Light" panose="020B0004020202020204" pitchFamily="34" charset="0"/>
          </a:endParaRPr>
        </a:p>
      </dgm:t>
    </dgm:pt>
    <dgm:pt modelId="{2148F73E-7356-4F9C-B561-2B7AB939CC4F}" type="sibTrans" cxnId="{48ADA2A8-B664-4CB9-BB50-A6C54A7C32C1}">
      <dgm:prSet/>
      <dgm:spPr/>
      <dgm:t>
        <a:bodyPr/>
        <a:lstStyle/>
        <a:p>
          <a:endParaRPr lang="el-GR" sz="2400">
            <a:latin typeface="Aptos Light" panose="020B0004020202020204" pitchFamily="34" charset="0"/>
          </a:endParaRPr>
        </a:p>
      </dgm:t>
    </dgm:pt>
    <dgm:pt modelId="{448810BD-69B5-4CED-9091-C2D5CA75F7C1}">
      <dgm:prSet custT="1"/>
      <dgm:spPr/>
      <dgm:t>
        <a:bodyPr/>
        <a:lstStyle/>
        <a:p>
          <a:r>
            <a:rPr lang="en-US" sz="2400">
              <a:latin typeface="Aptos Light" panose="020B0004020202020204" pitchFamily="34" charset="0"/>
            </a:rPr>
            <a:t>Level -5 : Air Traffic Controllers</a:t>
          </a:r>
          <a:endParaRPr lang="el-GR" sz="2400">
            <a:latin typeface="Aptos Light" panose="020B0004020202020204" pitchFamily="34" charset="0"/>
          </a:endParaRPr>
        </a:p>
      </dgm:t>
    </dgm:pt>
    <dgm:pt modelId="{BF4594DA-09CB-4F39-9E48-4D2E22B4354A}" type="parTrans" cxnId="{423F4E23-1B0F-4F24-9240-03F36E91C7A0}">
      <dgm:prSet/>
      <dgm:spPr/>
      <dgm:t>
        <a:bodyPr/>
        <a:lstStyle/>
        <a:p>
          <a:endParaRPr lang="el-GR" sz="2400">
            <a:latin typeface="Aptos Light" panose="020B0004020202020204" pitchFamily="34" charset="0"/>
          </a:endParaRPr>
        </a:p>
      </dgm:t>
    </dgm:pt>
    <dgm:pt modelId="{B5998463-2C88-4308-AA6E-6D4468320352}" type="sibTrans" cxnId="{423F4E23-1B0F-4F24-9240-03F36E91C7A0}">
      <dgm:prSet/>
      <dgm:spPr/>
      <dgm:t>
        <a:bodyPr/>
        <a:lstStyle/>
        <a:p>
          <a:endParaRPr lang="el-GR" sz="2400">
            <a:latin typeface="Aptos Light" panose="020B0004020202020204" pitchFamily="34" charset="0"/>
          </a:endParaRPr>
        </a:p>
      </dgm:t>
    </dgm:pt>
    <dgm:pt modelId="{E588CEA9-DA7D-4D55-846A-6D9D909A97A3}" type="pres">
      <dgm:prSet presAssocID="{2AF8E03A-19B5-495E-963F-146093C741A9}" presName="linear" presStyleCnt="0">
        <dgm:presLayoutVars>
          <dgm:animLvl val="lvl"/>
          <dgm:resizeHandles val="exact"/>
        </dgm:presLayoutVars>
      </dgm:prSet>
      <dgm:spPr/>
    </dgm:pt>
    <dgm:pt modelId="{8740984B-4F2F-442F-A3B9-5BB26CDC83C4}" type="pres">
      <dgm:prSet presAssocID="{CC26C707-D71B-459F-A51C-3A2737E8656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11A7F92-15EE-4619-A08A-909F3FD4DAD6}" type="pres">
      <dgm:prSet presAssocID="{8137C149-85DA-46FC-9BEB-14FC63EE02A2}" presName="spacer" presStyleCnt="0"/>
      <dgm:spPr/>
    </dgm:pt>
    <dgm:pt modelId="{11598CBE-6B1A-4045-988F-F3FA8C56FFE7}" type="pres">
      <dgm:prSet presAssocID="{22523E2D-3933-45C2-9AA9-C28E9AF5876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CF78981-91B0-4385-A34C-86EE403074F4}" type="pres">
      <dgm:prSet presAssocID="{D141C8CE-8D61-4188-8027-4B2FDBF589D4}" presName="spacer" presStyleCnt="0"/>
      <dgm:spPr/>
    </dgm:pt>
    <dgm:pt modelId="{FC5A77B4-55EE-4425-86A2-7EF830E82AA5}" type="pres">
      <dgm:prSet presAssocID="{24D124AF-7B38-4421-B26B-5B3E06A27A5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9AA143E-1093-49F4-B892-7319EC98D6F5}" type="pres">
      <dgm:prSet presAssocID="{F442136A-F35E-4548-85AF-2A3169DBFB16}" presName="spacer" presStyleCnt="0"/>
      <dgm:spPr/>
    </dgm:pt>
    <dgm:pt modelId="{76C0CF32-1551-44D5-9D61-4FAA49BB5A47}" type="pres">
      <dgm:prSet presAssocID="{E2A9E302-7364-4C0E-AC0A-48E59B73C3D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A27938-C3C8-4331-96B6-6E1132634E60}" type="pres">
      <dgm:prSet presAssocID="{2148F73E-7356-4F9C-B561-2B7AB939CC4F}" presName="spacer" presStyleCnt="0"/>
      <dgm:spPr/>
    </dgm:pt>
    <dgm:pt modelId="{A36F4E4F-53EC-4F38-8DD5-DD2E6E76BE04}" type="pres">
      <dgm:prSet presAssocID="{448810BD-69B5-4CED-9091-C2D5CA75F7C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6EE4F15-E7EF-426B-AE1C-04D2882D0117}" type="presOf" srcId="{2AF8E03A-19B5-495E-963F-146093C741A9}" destId="{E588CEA9-DA7D-4D55-846A-6D9D909A97A3}" srcOrd="0" destOrd="0" presId="urn:microsoft.com/office/officeart/2005/8/layout/vList2"/>
    <dgm:cxn modelId="{DA96A41B-FC20-4610-80E8-E10137BE31DC}" type="presOf" srcId="{24D124AF-7B38-4421-B26B-5B3E06A27A5A}" destId="{FC5A77B4-55EE-4425-86A2-7EF830E82AA5}" srcOrd="0" destOrd="0" presId="urn:microsoft.com/office/officeart/2005/8/layout/vList2"/>
    <dgm:cxn modelId="{423F4E23-1B0F-4F24-9240-03F36E91C7A0}" srcId="{2AF8E03A-19B5-495E-963F-146093C741A9}" destId="{448810BD-69B5-4CED-9091-C2D5CA75F7C1}" srcOrd="4" destOrd="0" parTransId="{BF4594DA-09CB-4F39-9E48-4D2E22B4354A}" sibTransId="{B5998463-2C88-4308-AA6E-6D4468320352}"/>
    <dgm:cxn modelId="{1233728D-694B-4694-A313-DF3EC20E30C4}" type="presOf" srcId="{CC26C707-D71B-459F-A51C-3A2737E8656D}" destId="{8740984B-4F2F-442F-A3B9-5BB26CDC83C4}" srcOrd="0" destOrd="0" presId="urn:microsoft.com/office/officeart/2005/8/layout/vList2"/>
    <dgm:cxn modelId="{A61A8590-5E83-4C12-AE80-93BCD6695413}" type="presOf" srcId="{448810BD-69B5-4CED-9091-C2D5CA75F7C1}" destId="{A36F4E4F-53EC-4F38-8DD5-DD2E6E76BE04}" srcOrd="0" destOrd="0" presId="urn:microsoft.com/office/officeart/2005/8/layout/vList2"/>
    <dgm:cxn modelId="{6F4A939F-27CA-4592-93AF-DF75176B8102}" srcId="{2AF8E03A-19B5-495E-963F-146093C741A9}" destId="{CC26C707-D71B-459F-A51C-3A2737E8656D}" srcOrd="0" destOrd="0" parTransId="{CFCC94FC-3B54-4E11-B048-6130B1351FE7}" sibTransId="{8137C149-85DA-46FC-9BEB-14FC63EE02A2}"/>
    <dgm:cxn modelId="{B0097FA3-3B79-457E-86C8-39C443F1418C}" srcId="{2AF8E03A-19B5-495E-963F-146093C741A9}" destId="{22523E2D-3933-45C2-9AA9-C28E9AF58764}" srcOrd="1" destOrd="0" parTransId="{62B70A43-4B8B-4934-923A-F3000733B760}" sibTransId="{D141C8CE-8D61-4188-8027-4B2FDBF589D4}"/>
    <dgm:cxn modelId="{48ADA2A8-B664-4CB9-BB50-A6C54A7C32C1}" srcId="{2AF8E03A-19B5-495E-963F-146093C741A9}" destId="{E2A9E302-7364-4C0E-AC0A-48E59B73C3D6}" srcOrd="3" destOrd="0" parTransId="{F6AA0F26-7B52-40A3-973E-8C01424D3940}" sibTransId="{2148F73E-7356-4F9C-B561-2B7AB939CC4F}"/>
    <dgm:cxn modelId="{DC8F7FC0-F6A6-43A5-B8C2-4E1621462986}" srcId="{2AF8E03A-19B5-495E-963F-146093C741A9}" destId="{24D124AF-7B38-4421-B26B-5B3E06A27A5A}" srcOrd="2" destOrd="0" parTransId="{012ADD89-C460-43D1-BAB0-BD55A5A3AB26}" sibTransId="{F442136A-F35E-4548-85AF-2A3169DBFB16}"/>
    <dgm:cxn modelId="{7B2E44C4-9F91-4A54-BECB-5B9823D6FB3D}" type="presOf" srcId="{E2A9E302-7364-4C0E-AC0A-48E59B73C3D6}" destId="{76C0CF32-1551-44D5-9D61-4FAA49BB5A47}" srcOrd="0" destOrd="0" presId="urn:microsoft.com/office/officeart/2005/8/layout/vList2"/>
    <dgm:cxn modelId="{3182D5FC-E0A0-42F9-A1F3-3F46E3EBFDEA}" type="presOf" srcId="{22523E2D-3933-45C2-9AA9-C28E9AF58764}" destId="{11598CBE-6B1A-4045-988F-F3FA8C56FFE7}" srcOrd="0" destOrd="0" presId="urn:microsoft.com/office/officeart/2005/8/layout/vList2"/>
    <dgm:cxn modelId="{88F799D1-4D8A-40E2-9F9F-C1DDC0436590}" type="presParOf" srcId="{E588CEA9-DA7D-4D55-846A-6D9D909A97A3}" destId="{8740984B-4F2F-442F-A3B9-5BB26CDC83C4}" srcOrd="0" destOrd="0" presId="urn:microsoft.com/office/officeart/2005/8/layout/vList2"/>
    <dgm:cxn modelId="{230CF511-59BF-4E09-980A-F90A156135EC}" type="presParOf" srcId="{E588CEA9-DA7D-4D55-846A-6D9D909A97A3}" destId="{711A7F92-15EE-4619-A08A-909F3FD4DAD6}" srcOrd="1" destOrd="0" presId="urn:microsoft.com/office/officeart/2005/8/layout/vList2"/>
    <dgm:cxn modelId="{8BB80E84-E70C-45BF-9877-2BC390209E94}" type="presParOf" srcId="{E588CEA9-DA7D-4D55-846A-6D9D909A97A3}" destId="{11598CBE-6B1A-4045-988F-F3FA8C56FFE7}" srcOrd="2" destOrd="0" presId="urn:microsoft.com/office/officeart/2005/8/layout/vList2"/>
    <dgm:cxn modelId="{7EA6687D-8046-45F8-A366-78C502B67B15}" type="presParOf" srcId="{E588CEA9-DA7D-4D55-846A-6D9D909A97A3}" destId="{CCF78981-91B0-4385-A34C-86EE403074F4}" srcOrd="3" destOrd="0" presId="urn:microsoft.com/office/officeart/2005/8/layout/vList2"/>
    <dgm:cxn modelId="{5DB4DB0B-3F46-4DC4-9773-FC12134674B7}" type="presParOf" srcId="{E588CEA9-DA7D-4D55-846A-6D9D909A97A3}" destId="{FC5A77B4-55EE-4425-86A2-7EF830E82AA5}" srcOrd="4" destOrd="0" presId="urn:microsoft.com/office/officeart/2005/8/layout/vList2"/>
    <dgm:cxn modelId="{5AED22A0-94E7-48FA-A20C-9A1661FB97A8}" type="presParOf" srcId="{E588CEA9-DA7D-4D55-846A-6D9D909A97A3}" destId="{59AA143E-1093-49F4-B892-7319EC98D6F5}" srcOrd="5" destOrd="0" presId="urn:microsoft.com/office/officeart/2005/8/layout/vList2"/>
    <dgm:cxn modelId="{8B10C6C0-CE06-4DA7-B158-04A04A763766}" type="presParOf" srcId="{E588CEA9-DA7D-4D55-846A-6D9D909A97A3}" destId="{76C0CF32-1551-44D5-9D61-4FAA49BB5A47}" srcOrd="6" destOrd="0" presId="urn:microsoft.com/office/officeart/2005/8/layout/vList2"/>
    <dgm:cxn modelId="{A90D675B-7D9E-4743-B87B-73075C55D5B3}" type="presParOf" srcId="{E588CEA9-DA7D-4D55-846A-6D9D909A97A3}" destId="{FFA27938-C3C8-4331-96B6-6E1132634E60}" srcOrd="7" destOrd="0" presId="urn:microsoft.com/office/officeart/2005/8/layout/vList2"/>
    <dgm:cxn modelId="{D252A3BD-9E9B-46ED-8075-9C79244A78C4}" type="presParOf" srcId="{E588CEA9-DA7D-4D55-846A-6D9D909A97A3}" destId="{A36F4E4F-53EC-4F38-8DD5-DD2E6E76BE0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0984B-4F2F-442F-A3B9-5BB26CDC83C4}">
      <dsp:nvSpPr>
        <dsp:cNvPr id="0" name=""/>
        <dsp:cNvSpPr/>
      </dsp:nvSpPr>
      <dsp:spPr>
        <a:xfrm>
          <a:off x="0" y="49965"/>
          <a:ext cx="4800600" cy="730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ptos Light" panose="020B0004020202020204" pitchFamily="34" charset="0"/>
            </a:rPr>
            <a:t>Level – 1: Political / Regulatory</a:t>
          </a:r>
          <a:endParaRPr lang="el-GR" sz="2400" kern="1200" dirty="0">
            <a:latin typeface="Aptos Light" panose="020B0004020202020204" pitchFamily="34" charset="0"/>
          </a:endParaRPr>
        </a:p>
      </dsp:txBody>
      <dsp:txXfrm>
        <a:off x="35640" y="85605"/>
        <a:ext cx="4729320" cy="658800"/>
      </dsp:txXfrm>
    </dsp:sp>
    <dsp:sp modelId="{11598CBE-6B1A-4045-988F-F3FA8C56FFE7}">
      <dsp:nvSpPr>
        <dsp:cNvPr id="0" name=""/>
        <dsp:cNvSpPr/>
      </dsp:nvSpPr>
      <dsp:spPr>
        <a:xfrm>
          <a:off x="0" y="892365"/>
          <a:ext cx="4800600" cy="730080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ptos Light" panose="020B0004020202020204" pitchFamily="34" charset="0"/>
            </a:rPr>
            <a:t>Level - 2: ANSP / Business</a:t>
          </a:r>
          <a:endParaRPr lang="el-GR" sz="2400" kern="1200" dirty="0">
            <a:latin typeface="Aptos Light" panose="020B0004020202020204" pitchFamily="34" charset="0"/>
          </a:endParaRPr>
        </a:p>
      </dsp:txBody>
      <dsp:txXfrm>
        <a:off x="35640" y="928005"/>
        <a:ext cx="4729320" cy="658800"/>
      </dsp:txXfrm>
    </dsp:sp>
    <dsp:sp modelId="{FC5A77B4-55EE-4425-86A2-7EF830E82AA5}">
      <dsp:nvSpPr>
        <dsp:cNvPr id="0" name=""/>
        <dsp:cNvSpPr/>
      </dsp:nvSpPr>
      <dsp:spPr>
        <a:xfrm>
          <a:off x="0" y="1734765"/>
          <a:ext cx="4800600" cy="73008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ptos Light" panose="020B0004020202020204" pitchFamily="34" charset="0"/>
            </a:rPr>
            <a:t>Level - 3 : Technical</a:t>
          </a:r>
          <a:endParaRPr lang="el-GR" sz="2400" kern="1200">
            <a:latin typeface="Aptos Light" panose="020B0004020202020204" pitchFamily="34" charset="0"/>
          </a:endParaRPr>
        </a:p>
      </dsp:txBody>
      <dsp:txXfrm>
        <a:off x="35640" y="1770405"/>
        <a:ext cx="4729320" cy="658800"/>
      </dsp:txXfrm>
    </dsp:sp>
    <dsp:sp modelId="{76C0CF32-1551-44D5-9D61-4FAA49BB5A47}">
      <dsp:nvSpPr>
        <dsp:cNvPr id="0" name=""/>
        <dsp:cNvSpPr/>
      </dsp:nvSpPr>
      <dsp:spPr>
        <a:xfrm>
          <a:off x="0" y="2577165"/>
          <a:ext cx="4800600" cy="730080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ptos Light" panose="020B0004020202020204" pitchFamily="34" charset="0"/>
            </a:rPr>
            <a:t>Level - 4 : Operational</a:t>
          </a:r>
          <a:endParaRPr lang="el-GR" sz="2400" kern="1200" dirty="0">
            <a:latin typeface="Aptos Light" panose="020B0004020202020204" pitchFamily="34" charset="0"/>
          </a:endParaRPr>
        </a:p>
      </dsp:txBody>
      <dsp:txXfrm>
        <a:off x="35640" y="2612805"/>
        <a:ext cx="4729320" cy="658800"/>
      </dsp:txXfrm>
    </dsp:sp>
    <dsp:sp modelId="{A36F4E4F-53EC-4F38-8DD5-DD2E6E76BE04}">
      <dsp:nvSpPr>
        <dsp:cNvPr id="0" name=""/>
        <dsp:cNvSpPr/>
      </dsp:nvSpPr>
      <dsp:spPr>
        <a:xfrm>
          <a:off x="0" y="3419565"/>
          <a:ext cx="4800600" cy="73008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ptos Light" panose="020B0004020202020204" pitchFamily="34" charset="0"/>
            </a:rPr>
            <a:t>Level -5 : Air Traffic Controllers</a:t>
          </a:r>
          <a:endParaRPr lang="el-GR" sz="2400" kern="1200">
            <a:latin typeface="Aptos Light" panose="020B0004020202020204" pitchFamily="34" charset="0"/>
          </a:endParaRPr>
        </a:p>
      </dsp:txBody>
      <dsp:txXfrm>
        <a:off x="35640" y="3455205"/>
        <a:ext cx="4729320" cy="658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A655E-0E81-47B1-80B4-866BDFE88C34}" type="datetimeFigureOut">
              <a:rPr lang="el-GR" smtClean="0"/>
              <a:t>17/5/2024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2BB96-FA31-4804-822C-0B2ECBD409E4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7559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C43B9-5F1F-4516-8CEE-024785C7A366}" type="datetimeFigureOut">
              <a:rPr lang="el-GR" smtClean="0"/>
              <a:t>17/5/2024</a:t>
            </a:fld>
            <a:endParaRPr lang="el-GR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6C0C8-061D-4EE7-B5B2-B90B8B975186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9849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>
            <a:spLocks noChangeAspect="1"/>
          </p:cNvSpPr>
          <p:nvPr userDrawn="1"/>
        </p:nvSpPr>
        <p:spPr>
          <a:xfrm>
            <a:off x="0" y="6618374"/>
            <a:ext cx="12192000" cy="246221"/>
          </a:xfrm>
          <a:prstGeom prst="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Dr. Stathis Malakis IFATCA</a:t>
            </a:r>
            <a:endParaRPr kumimoji="0" lang="el-GR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" name="TextBox 5"/>
          <p:cNvSpPr txBox="1">
            <a:spLocks noChangeAspect="1"/>
          </p:cNvSpPr>
          <p:nvPr userDrawn="1"/>
        </p:nvSpPr>
        <p:spPr>
          <a:xfrm>
            <a:off x="0" y="0"/>
            <a:ext cx="12192000" cy="246221"/>
          </a:xfrm>
          <a:prstGeom prst="rect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Artificial Intelligence and Cyber Security in Civil and Military Aviation - LARNACA, CYPRUS, 30/5/2024 </a:t>
            </a:r>
            <a:endParaRPr kumimoji="0" lang="el-GR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19" y="246221"/>
            <a:ext cx="12192000" cy="3657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 sz="2000" b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C67F87C-B44D-49CE-F365-830E65C0C6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94007"/>
            <a:ext cx="762000" cy="694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1"/>
            <a:ext cx="12192000" cy="673967"/>
          </a:xfrm>
        </p:spPr>
        <p:txBody>
          <a:bodyPr>
            <a:normAutofit/>
          </a:bodyPr>
          <a:lstStyle/>
          <a:p>
            <a:r>
              <a:rPr lang="en-US" sz="2400" b="1" dirty="0"/>
              <a:t>Artificial Intelligence in the Air Traffic  Control System</a:t>
            </a:r>
            <a:endParaRPr lang="el-GR" sz="2400" b="1" dirty="0"/>
          </a:p>
        </p:txBody>
      </p:sp>
      <p:sp>
        <p:nvSpPr>
          <p:cNvPr id="3" name="Subtitle 2"/>
          <p:cNvSpPr txBox="1">
            <a:spLocks/>
          </p:cNvSpPr>
          <p:nvPr/>
        </p:nvSpPr>
        <p:spPr bwMode="auto">
          <a:xfrm>
            <a:off x="0" y="5867400"/>
            <a:ext cx="12192000" cy="759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Prepared by Stathis Malakis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</a:rPr>
              <a:t>IFATCA JCHMS Team</a:t>
            </a:r>
            <a:endParaRPr lang="el-GR" sz="1600" dirty="0">
              <a:solidFill>
                <a:schemeClr val="bg2">
                  <a:lumMod val="1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 descr="A group of people in a control room">
            <a:extLst>
              <a:ext uri="{FF2B5EF4-FFF2-40B4-BE49-F238E27FC236}">
                <a16:creationId xmlns:a16="http://schemas.microsoft.com/office/drawing/2014/main" id="{D1294E1F-125C-A02B-1206-A41888EB1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568"/>
            <a:ext cx="12192000" cy="49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07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Most Difficult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59584-C820-8D37-3D5C-D42C83E00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652" y="602042"/>
            <a:ext cx="5975229" cy="6009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1BBA61-A870-628E-CCA6-599EB3B69EC0}"/>
              </a:ext>
            </a:extLst>
          </p:cNvPr>
          <p:cNvSpPr txBox="1"/>
          <p:nvPr/>
        </p:nvSpPr>
        <p:spPr bwMode="auto">
          <a:xfrm>
            <a:off x="-3313" y="611981"/>
            <a:ext cx="6175513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Keeping the ATCO ‘in the loop', situationally aware and able to intervene.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Disruption of established patterns in coordinated activity and resilience.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Increasing instances of automation (AI/ML) surprises.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Increased space for potential and new type of errors that cannot be easily foreseen.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Demands for new kind of knowledge and skills.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Demands for more threads to track that makes attention management difficult.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Demand for the development of new mental models, how the AI system works, how it fails, why it fails, and how to adapt.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ATCOs acceptance of their new roles and remits.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Synchronizing an increased number of micro-cultures of ATCOs’ communities which 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based on their local practices and local affordances.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De-Skilling of ATCOs.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ATCOs’ intervening during failures and contingencies, (Leftover strategies).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Vigilance / boredom tradeoffs.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Managing of social aspects (e.g., relocation and mobility of ATCOs).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Resistance from ATCOs’ who could legitimately fear for their jobs.</a:t>
            </a:r>
            <a:endParaRPr lang="el-GR" sz="15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1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major limitations  of AI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B79ED1-772C-C938-909F-D627E7795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611981"/>
            <a:ext cx="5334000" cy="533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2A229-C3F3-2DB6-7B1A-BABB65BEC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5181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25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Βέλος: Αριστερό-δεξιό 5">
            <a:extLst>
              <a:ext uri="{FF2B5EF4-FFF2-40B4-BE49-F238E27FC236}">
                <a16:creationId xmlns:a16="http://schemas.microsoft.com/office/drawing/2014/main" id="{95E04928-A8D6-3FB7-9B0B-FABCB7EA7B7B}"/>
              </a:ext>
            </a:extLst>
          </p:cNvPr>
          <p:cNvSpPr/>
          <p:nvPr/>
        </p:nvSpPr>
        <p:spPr>
          <a:xfrm>
            <a:off x="148464" y="3505780"/>
            <a:ext cx="7391400" cy="762000"/>
          </a:xfrm>
          <a:prstGeom prst="left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major limitations  of AI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39ABEE-5A63-3055-D393-EFB57120BC17}"/>
              </a:ext>
            </a:extLst>
          </p:cNvPr>
          <p:cNvSpPr txBox="1">
            <a:spLocks/>
          </p:cNvSpPr>
          <p:nvPr/>
        </p:nvSpPr>
        <p:spPr>
          <a:xfrm>
            <a:off x="4119" y="246221"/>
            <a:ext cx="12192000" cy="365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kern="120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AI and Just Culture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Βέλος: Αριστερό-δεξιό 5">
            <a:extLst>
              <a:ext uri="{FF2B5EF4-FFF2-40B4-BE49-F238E27FC236}">
                <a16:creationId xmlns:a16="http://schemas.microsoft.com/office/drawing/2014/main" id="{5AAC1BD2-9E1D-367F-B2CE-8E2A36046057}"/>
              </a:ext>
            </a:extLst>
          </p:cNvPr>
          <p:cNvSpPr/>
          <p:nvPr/>
        </p:nvSpPr>
        <p:spPr>
          <a:xfrm>
            <a:off x="4038600" y="3505780"/>
            <a:ext cx="7391400" cy="762000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9AC7A-8ACB-7F9B-9377-4359FB65106E}"/>
              </a:ext>
            </a:extLst>
          </p:cNvPr>
          <p:cNvSpPr txBox="1"/>
          <p:nvPr/>
        </p:nvSpPr>
        <p:spPr bwMode="auto">
          <a:xfrm>
            <a:off x="1153250" y="3172144"/>
            <a:ext cx="1676400" cy="533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dirty="0">
                <a:solidFill>
                  <a:srgbClr val="C00000"/>
                </a:solidFill>
              </a:rPr>
              <a:t>Willful Violation 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BCE28-666D-3420-E1D3-C22860F734DF}"/>
              </a:ext>
            </a:extLst>
          </p:cNvPr>
          <p:cNvSpPr txBox="1"/>
          <p:nvPr/>
        </p:nvSpPr>
        <p:spPr bwMode="auto">
          <a:xfrm>
            <a:off x="8756165" y="3124780"/>
            <a:ext cx="1676400" cy="533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Honest Mistake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7" name="Ευθεία γραμμή σύνδεσης 9">
            <a:extLst>
              <a:ext uri="{FF2B5EF4-FFF2-40B4-BE49-F238E27FC236}">
                <a16:creationId xmlns:a16="http://schemas.microsoft.com/office/drawing/2014/main" id="{7369827A-D46C-83D6-D4C7-6FDA9F350F70}"/>
              </a:ext>
            </a:extLst>
          </p:cNvPr>
          <p:cNvCxnSpPr>
            <a:cxnSpLocks/>
          </p:cNvCxnSpPr>
          <p:nvPr/>
        </p:nvCxnSpPr>
        <p:spPr>
          <a:xfrm>
            <a:off x="5943599" y="1981200"/>
            <a:ext cx="0" cy="411480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0FBCC9-48C1-C6D4-0F1A-EE9FEDE6197E}"/>
              </a:ext>
            </a:extLst>
          </p:cNvPr>
          <p:cNvSpPr txBox="1"/>
          <p:nvPr/>
        </p:nvSpPr>
        <p:spPr bwMode="auto">
          <a:xfrm>
            <a:off x="5105399" y="1669650"/>
            <a:ext cx="1676400" cy="533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dirty="0">
                <a:solidFill>
                  <a:srgbClr val="C00000"/>
                </a:solidFill>
              </a:rPr>
              <a:t>Red Line</a:t>
            </a:r>
            <a:endParaRPr lang="el-GR" dirty="0">
              <a:solidFill>
                <a:srgbClr val="C00000"/>
              </a:solidFill>
            </a:endParaRPr>
          </a:p>
        </p:txBody>
      </p:sp>
      <p:pic>
        <p:nvPicPr>
          <p:cNvPr id="9" name="Εικόνα 12">
            <a:extLst>
              <a:ext uri="{FF2B5EF4-FFF2-40B4-BE49-F238E27FC236}">
                <a16:creationId xmlns:a16="http://schemas.microsoft.com/office/drawing/2014/main" id="{76497CB8-3696-DEAF-3D69-4E23A72BC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098" y="2590800"/>
            <a:ext cx="4109001" cy="22294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50F69E-9028-C7B2-FF38-ACE55E64E1FD}"/>
              </a:ext>
            </a:extLst>
          </p:cNvPr>
          <p:cNvSpPr txBox="1"/>
          <p:nvPr/>
        </p:nvSpPr>
        <p:spPr bwMode="auto">
          <a:xfrm>
            <a:off x="381000" y="632984"/>
            <a:ext cx="1097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Without AI/ML it is difficult but possible to draw the red line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The introduction of </a:t>
            </a:r>
            <a:r>
              <a:rPr lang="en-US" sz="2000" b="1" dirty="0">
                <a:solidFill>
                  <a:srgbClr val="C00000"/>
                </a:solidFill>
              </a:rPr>
              <a:t>AI/ML in essence clouds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the drawing of red line.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We need to redefine just culture in the era of digitalization.</a:t>
            </a:r>
          </a:p>
        </p:txBody>
      </p:sp>
    </p:spTree>
    <p:extLst>
      <p:ext uri="{BB962C8B-B14F-4D97-AF65-F5344CB8AC3E}">
        <p14:creationId xmlns:p14="http://schemas.microsoft.com/office/powerpoint/2010/main" val="1224283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Guidance Material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5" name="Picture 4" descr="A group of people around a table with planes on it&#10;&#10;Description automatically generated">
            <a:extLst>
              <a:ext uri="{FF2B5EF4-FFF2-40B4-BE49-F238E27FC236}">
                <a16:creationId xmlns:a16="http://schemas.microsoft.com/office/drawing/2014/main" id="{AC72FF94-ED4B-473F-3290-CC754FFC4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02" y="611981"/>
            <a:ext cx="5999798" cy="59997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A6A838-F576-E84C-3065-48C9D3D10B11}"/>
              </a:ext>
            </a:extLst>
          </p:cNvPr>
          <p:cNvSpPr txBox="1"/>
          <p:nvPr/>
        </p:nvSpPr>
        <p:spPr bwMode="auto">
          <a:xfrm>
            <a:off x="1066800" y="1329195"/>
            <a:ext cx="4114800" cy="419961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Written by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Air Traffic Controllers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for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Air Traffic Controllers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We want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technology that serves ATCOs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and not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ATCOs that serve technology</a:t>
            </a:r>
            <a:endParaRPr lang="el-G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53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 Four-step Process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AE8EF-CDD3-E6CB-35A9-D8A7D0F6F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91979"/>
            <a:ext cx="6019800" cy="601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5B3BE-8B64-88FF-6301-10B22CDCCC36}"/>
              </a:ext>
            </a:extLst>
          </p:cNvPr>
          <p:cNvSpPr txBox="1"/>
          <p:nvPr/>
        </p:nvSpPr>
        <p:spPr bwMode="auto">
          <a:xfrm>
            <a:off x="1447800" y="591979"/>
            <a:ext cx="2895600" cy="3657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1400" dirty="0">
                <a:solidFill>
                  <a:schemeClr val="bg1"/>
                </a:solidFill>
              </a:rPr>
              <a:t>Project Rationale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1AA6C-EB8F-40B5-0D3C-29B64F1AA39F}"/>
              </a:ext>
            </a:extLst>
          </p:cNvPr>
          <p:cNvSpPr txBox="1"/>
          <p:nvPr/>
        </p:nvSpPr>
        <p:spPr bwMode="auto">
          <a:xfrm>
            <a:off x="4459760" y="611857"/>
            <a:ext cx="3007840" cy="3657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1400" dirty="0">
                <a:solidFill>
                  <a:schemeClr val="bg1"/>
                </a:solidFill>
              </a:rPr>
              <a:t>Identification of ATC Competencies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E7AE9-DE57-2126-AD34-A39517E09357}"/>
              </a:ext>
            </a:extLst>
          </p:cNvPr>
          <p:cNvSpPr txBox="1"/>
          <p:nvPr/>
        </p:nvSpPr>
        <p:spPr bwMode="auto">
          <a:xfrm>
            <a:off x="1447800" y="3565436"/>
            <a:ext cx="2895600" cy="3657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1400" dirty="0">
                <a:solidFill>
                  <a:schemeClr val="bg1"/>
                </a:solidFill>
              </a:rPr>
              <a:t>Cognitive Task Analysis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3ED8A-FA5D-4128-44D9-33A69A3EBE3B}"/>
              </a:ext>
            </a:extLst>
          </p:cNvPr>
          <p:cNvSpPr txBox="1"/>
          <p:nvPr/>
        </p:nvSpPr>
        <p:spPr bwMode="auto">
          <a:xfrm>
            <a:off x="4454387" y="3565436"/>
            <a:ext cx="3007840" cy="3657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1400" dirty="0">
                <a:solidFill>
                  <a:schemeClr val="bg1"/>
                </a:solidFill>
              </a:rPr>
              <a:t>Project Testing</a:t>
            </a:r>
            <a:endParaRPr lang="el-GR" sz="1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0248D4-DC36-5C9E-BC4B-A93E5F6E6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56" y="1546803"/>
            <a:ext cx="3952844" cy="37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8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88AEFC-32CB-5627-5E08-431521FD9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609600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53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Details</a:t>
            </a:r>
            <a:endParaRPr lang="el-GR" sz="20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2095500"/>
            <a:ext cx="12192000" cy="2667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Version 1.0</a:t>
            </a:r>
            <a:endParaRPr lang="el-GR" sz="48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</a:t>
            </a:r>
            <a:r>
              <a:rPr lang="el-GR" sz="4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GB" sz="4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lang="el-GR" sz="4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/202</a:t>
            </a:r>
            <a:r>
              <a:rPr lang="en-US" sz="4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Slides</a:t>
            </a:r>
            <a:r>
              <a:rPr lang="el-GR" sz="4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: </a:t>
            </a:r>
            <a:r>
              <a:rPr lang="en-US" sz="48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</a:t>
            </a:r>
            <a:endParaRPr lang="el-GR" sz="48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6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Origins : Artificial Intelligence in Safety Critical Domains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D838E-80BC-4850-A5B1-9BEBC6CEDA9C}"/>
              </a:ext>
            </a:extLst>
          </p:cNvPr>
          <p:cNvSpPr txBox="1"/>
          <p:nvPr/>
        </p:nvSpPr>
        <p:spPr bwMode="auto">
          <a:xfrm>
            <a:off x="0" y="1044246"/>
            <a:ext cx="9525000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Growing momentum for introducing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</a:t>
            </a:r>
            <a:r>
              <a:rPr lang="en-US" sz="2000" b="1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 safety critical domains (e.g.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ATC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 building upon:</a:t>
            </a:r>
            <a:endParaRPr lang="el-GR" sz="2000" b="1" dirty="0">
              <a:solidFill>
                <a:srgbClr val="C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93763E-01C1-2065-E91A-B67DFEFBDD30}"/>
              </a:ext>
            </a:extLst>
          </p:cNvPr>
          <p:cNvSpPr txBox="1"/>
          <p:nvPr/>
        </p:nvSpPr>
        <p:spPr bwMode="auto">
          <a:xfrm>
            <a:off x="0" y="1540456"/>
            <a:ext cx="95250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Advances in capacity to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collect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store massive amounts of data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Significant increases in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computing power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Development of increasingly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powerful algorithms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and architectures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E2BFD-CE6D-658B-5412-071E669FC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95800"/>
            <a:ext cx="3761742" cy="21159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9570D3-AA39-6F85-2ED1-5E73840AF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22"/>
          <a:stretch/>
        </p:blipFill>
        <p:spPr>
          <a:xfrm>
            <a:off x="4599943" y="4495800"/>
            <a:ext cx="3900700" cy="2119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AE7628-2530-A1BD-4CA7-66F571BC6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4495800"/>
            <a:ext cx="3743271" cy="212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1044246"/>
            <a:ext cx="2564235" cy="192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16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Motivation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910E2C-F02E-4866-A7A1-9CEAD2DBD5A8}"/>
              </a:ext>
            </a:extLst>
          </p:cNvPr>
          <p:cNvSpPr/>
          <p:nvPr/>
        </p:nvSpPr>
        <p:spPr>
          <a:xfrm>
            <a:off x="0" y="611981"/>
            <a:ext cx="7543310" cy="27084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1200"/>
              </a:spcAft>
              <a:buSzPct val="130000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Envisioned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AI/ML</a:t>
            </a:r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driven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ATM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environment with pressing needs for: </a:t>
            </a:r>
          </a:p>
          <a:p>
            <a:pPr marL="914400" lvl="1" indent="-457200" algn="just">
              <a:lnSpc>
                <a:spcPts val="2400"/>
              </a:lnSpc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Minimization of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delays</a:t>
            </a:r>
            <a:endParaRPr lang="en-US" sz="2000" dirty="0">
              <a:solidFill>
                <a:srgbClr val="C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14400" lvl="1" indent="-457200" algn="just">
              <a:lnSpc>
                <a:spcPts val="2400"/>
              </a:lnSpc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Accommodating a diverse array of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autonomous aircraft</a:t>
            </a:r>
            <a:endParaRPr lang="en-US" sz="2000" dirty="0">
              <a:solidFill>
                <a:srgbClr val="C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14400" lvl="1" indent="-457200" algn="just">
              <a:lnSpc>
                <a:spcPts val="2400"/>
              </a:lnSpc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Operating smoothly in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adverse weather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conditions</a:t>
            </a:r>
          </a:p>
          <a:p>
            <a:pPr marL="914400" lvl="1" indent="-457200" algn="just">
              <a:lnSpc>
                <a:spcPts val="2400"/>
              </a:lnSpc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Smoothing out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4D aircraft trajectories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and</a:t>
            </a:r>
          </a:p>
          <a:p>
            <a:pPr marL="914400" lvl="1" indent="-457200" algn="just">
              <a:lnSpc>
                <a:spcPts val="2400"/>
              </a:lnSpc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Minimizing </a:t>
            </a: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environmental impact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D9BDD87-21DA-4412-BF71-3593E46A67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42248" y="611981"/>
            <a:ext cx="4349752" cy="23650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C3F7F-27EE-B2E8-9AA5-98A0B12B9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204" y="4343400"/>
            <a:ext cx="3708522" cy="2268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E02344-EE67-C0C7-4E79-2C15AF5F6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24" y="4343400"/>
            <a:ext cx="3527330" cy="2268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01499E-2CD0-279E-7655-14476DD7E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210" y="2977008"/>
            <a:ext cx="4349751" cy="36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Automation, AI and ML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910E2C-F02E-4866-A7A1-9CEAD2DBD5A8}"/>
              </a:ext>
            </a:extLst>
          </p:cNvPr>
          <p:cNvSpPr/>
          <p:nvPr/>
        </p:nvSpPr>
        <p:spPr>
          <a:xfrm>
            <a:off x="-9940" y="611981"/>
            <a:ext cx="6009737" cy="20928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400"/>
              </a:lnSpc>
              <a:spcAft>
                <a:spcPts val="1200"/>
              </a:spcAft>
              <a:buSzPct val="13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</a:t>
            </a:r>
            <a:r>
              <a:rPr lang="en-US" sz="2000" dirty="0">
                <a:solidFill>
                  <a:srgbClr val="0070C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is the ability of a digital computer or computer-controlled robot to perform tasks commonly associated with intelligent beings.</a:t>
            </a:r>
          </a:p>
          <a:p>
            <a:pPr marL="342900" indent="-342900" algn="just">
              <a:lnSpc>
                <a:spcPts val="2400"/>
              </a:lnSpc>
              <a:spcAft>
                <a:spcPts val="1200"/>
              </a:spcAft>
              <a:buSzPct val="13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ML</a:t>
            </a:r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can be defined as programming computers to optimize a performance criterion using example data or experience.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09554-8197-D8D2-E0FF-9E4E9896B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8" y="3405809"/>
            <a:ext cx="5869779" cy="2391392"/>
          </a:xfrm>
          <a:prstGeom prst="rect">
            <a:avLst/>
          </a:prstGeom>
        </p:spPr>
      </p:pic>
      <p:pic>
        <p:nvPicPr>
          <p:cNvPr id="10" name="Picture 9" descr="A poster of various types of machines&#10;&#10;Description automatically generated with medium confidence">
            <a:extLst>
              <a:ext uri="{FF2B5EF4-FFF2-40B4-BE49-F238E27FC236}">
                <a16:creationId xmlns:a16="http://schemas.microsoft.com/office/drawing/2014/main" id="{62FC8557-C220-AB7C-6866-325F60CE6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03" y="611982"/>
            <a:ext cx="5999798" cy="59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2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Fundamental Challenges Of Implementing 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23A1B-D145-4EDC-B2DC-D044F14D7734}"/>
              </a:ext>
            </a:extLst>
          </p:cNvPr>
          <p:cNvSpPr/>
          <p:nvPr/>
        </p:nvSpPr>
        <p:spPr>
          <a:xfrm>
            <a:off x="0" y="2921169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 Light" panose="020F0302020204030204" pitchFamily="34" charset="0"/>
              </a:rPr>
              <a:t>Fundamental Challenges Of Implementing AI</a:t>
            </a:r>
          </a:p>
        </p:txBody>
      </p:sp>
    </p:spTree>
    <p:extLst>
      <p:ext uri="{BB962C8B-B14F-4D97-AF65-F5344CB8AC3E}">
        <p14:creationId xmlns:p14="http://schemas.microsoft.com/office/powerpoint/2010/main" val="225011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Cognitive Systems Engineering as Principle of Design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68F60-8E90-236B-F32E-3B8CFD02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399" y="611981"/>
            <a:ext cx="5185719" cy="5185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158E9-6933-0037-0865-B7ADEC80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1981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3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5 Levels of Analysis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40C3C-775E-18E5-24B6-DA627A568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5" b="9865"/>
          <a:stretch/>
        </p:blipFill>
        <p:spPr>
          <a:xfrm>
            <a:off x="761999" y="611982"/>
            <a:ext cx="4090771" cy="599979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E7D9303-C092-3F73-580F-ACA4242A3D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5377744"/>
              </p:ext>
            </p:extLst>
          </p:nvPr>
        </p:nvGraphicFramePr>
        <p:xfrm>
          <a:off x="5181600" y="1447800"/>
          <a:ext cx="4800600" cy="4199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9889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5 Levels of Difficulties 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04F19-623E-CA48-8218-59B8B2D5F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" y="611981"/>
            <a:ext cx="3372097" cy="3350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72C4E0-57E7-45F5-D371-1253D21F1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032" y="611980"/>
            <a:ext cx="3317967" cy="3363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977500-545D-4926-909F-8EBD8E399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287" y="586593"/>
            <a:ext cx="3372098" cy="3372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7F9B1C-3FAE-CE6F-42CF-BB925FEF3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1000"/>
            <a:ext cx="12192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0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/>
      <a:bodyPr vert="horz" lIns="91440" tIns="45720" rIns="91440" bIns="45720" rtlCol="0">
        <a:norm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dirty="0" smtClean="0">
            <a:solidFill>
              <a:schemeClr val="accent1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14199</TotalTime>
  <Words>495</Words>
  <Application>Microsoft Office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 Light</vt:lpstr>
      <vt:lpstr>Arial</vt:lpstr>
      <vt:lpstr>Calibri</vt:lpstr>
      <vt:lpstr>Calibri Light</vt:lpstr>
      <vt:lpstr>Wingdings</vt:lpstr>
      <vt:lpstr>Office Theme</vt:lpstr>
      <vt:lpstr>Artificial Intelligence in the Air Traffic  Control System</vt:lpstr>
      <vt:lpstr>Presentation Details</vt:lpstr>
      <vt:lpstr>Origins : Artificial Intelligence in Safety Critical Domains</vt:lpstr>
      <vt:lpstr>Motivation</vt:lpstr>
      <vt:lpstr>Automation, AI and ML</vt:lpstr>
      <vt:lpstr>Fundamental Challenges Of Implementing AI</vt:lpstr>
      <vt:lpstr>Cognitive Systems Engineering as Principle of Design </vt:lpstr>
      <vt:lpstr>5 Levels of Analysis</vt:lpstr>
      <vt:lpstr>5 Levels of Difficulties </vt:lpstr>
      <vt:lpstr>Most Difficult</vt:lpstr>
      <vt:lpstr>The major limitations  of AI</vt:lpstr>
      <vt:lpstr>The major limitations  of AI</vt:lpstr>
      <vt:lpstr>Guidance Material</vt:lpstr>
      <vt:lpstr>A Four-step Process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Στάθης</dc:creator>
  <cp:lastModifiedBy>Stathis Malakis</cp:lastModifiedBy>
  <cp:revision>2701</cp:revision>
  <dcterms:created xsi:type="dcterms:W3CDTF">2006-08-16T00:00:00Z</dcterms:created>
  <dcterms:modified xsi:type="dcterms:W3CDTF">2024-05-17T11:35:11Z</dcterms:modified>
</cp:coreProperties>
</file>